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31"/>
  </p:notesMasterIdLst>
  <p:sldIdLst>
    <p:sldId id="257" r:id="rId3"/>
    <p:sldId id="269" r:id="rId4"/>
    <p:sldId id="280" r:id="rId5"/>
    <p:sldId id="281" r:id="rId6"/>
    <p:sldId id="282" r:id="rId7"/>
    <p:sldId id="283" r:id="rId8"/>
    <p:sldId id="284" r:id="rId9"/>
    <p:sldId id="263" r:id="rId10"/>
    <p:sldId id="262" r:id="rId11"/>
    <p:sldId id="268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7" r:id="rId22"/>
    <p:sldId id="288" r:id="rId23"/>
    <p:sldId id="265" r:id="rId24"/>
    <p:sldId id="270" r:id="rId25"/>
    <p:sldId id="286" r:id="rId26"/>
    <p:sldId id="285" r:id="rId27"/>
    <p:sldId id="260" r:id="rId28"/>
    <p:sldId id="261" r:id="rId29"/>
    <p:sldId id="25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CC00"/>
    <a:srgbClr val="66FF33"/>
    <a:srgbClr val="00CCFF"/>
    <a:srgbClr val="0066FF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6562" autoAdjust="0"/>
  </p:normalViewPr>
  <p:slideViewPr>
    <p:cSldViewPr snapToGrid="0">
      <p:cViewPr varScale="1">
        <p:scale>
          <a:sx n="67" d="100"/>
          <a:sy n="67" d="100"/>
        </p:scale>
        <p:origin x="780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5C8189-6A3C-4280-9226-D597E2F93676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3ED7-BC2F-4691-9F2C-A20049AC3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5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098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--Entities: Genes, Transcripts, Proteins, Metabolites</a:t>
            </a:r>
          </a:p>
          <a:p>
            <a:r>
              <a:rPr lang="en-US" dirty="0" smtClean="0"/>
              <a:t>--Relations:</a:t>
            </a:r>
          </a:p>
          <a:p>
            <a:r>
              <a:rPr lang="en-US" dirty="0" smtClean="0"/>
              <a:t>---Encoding: Biological Sequences, Genetic Code (Gene-Transcript-Protein)</a:t>
            </a:r>
          </a:p>
          <a:p>
            <a:r>
              <a:rPr lang="en-US" dirty="0" smtClean="0"/>
              <a:t>---Expression: Regulation of transcription and translation (Metabolite-Protein, Protein-Gene, Protein-Transcript)</a:t>
            </a:r>
          </a:p>
          <a:p>
            <a:r>
              <a:rPr lang="en-US" dirty="0" smtClean="0"/>
              <a:t>---Regulation: Allosteric regulation (Metabolite-Protein), Post-translational modification of proteins (Protein-Protein)</a:t>
            </a:r>
          </a:p>
          <a:p>
            <a:r>
              <a:rPr lang="en-US" dirty="0" smtClean="0"/>
              <a:t>---Transport: Metabolite transport (Protein-Metabolite)</a:t>
            </a:r>
          </a:p>
          <a:p>
            <a:r>
              <a:rPr lang="en-US" dirty="0" smtClean="0"/>
              <a:t>---Catalysis: Enzymatic catalysis (Protein-Metabolite)</a:t>
            </a:r>
          </a:p>
          <a:p>
            <a:r>
              <a:rPr lang="en-US" dirty="0" smtClean="0"/>
              <a:t>---Reaction: Chemical reactions (Metabolite-Metabolite)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77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1124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62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00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2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09679" y="274722"/>
            <a:ext cx="10974230" cy="11433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09679" y="1600696"/>
            <a:ext cx="10974230" cy="45273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730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5334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9334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13462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377563" y="6433619"/>
            <a:ext cx="206345" cy="214630"/>
          </a:xfrm>
          <a:prstGeom prst="rect">
            <a:avLst/>
          </a:prstGeom>
          <a:noFill/>
          <a:ln>
            <a:noFill/>
          </a:ln>
        </p:spPr>
        <p:txBody>
          <a:bodyPr lIns="30475" tIns="30475" rIns="30475" bIns="30475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1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r">
                <a:buClr>
                  <a:srgbClr val="888888"/>
                </a:buClr>
                <a:buSzPct val="25000"/>
                <a:buFont typeface="Helvetica Neue"/>
                <a:buNone/>
              </a:pPr>
              <a:t>‹#›</a:t>
            </a:fld>
            <a:endParaRPr lang="en-US" sz="1200" b="1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45379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74797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562984" y="336550"/>
            <a:ext cx="9067801" cy="436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7500" y="4724400"/>
            <a:ext cx="11557000" cy="100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7500" y="5759450"/>
            <a:ext cx="11557000" cy="79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15171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889000" y="2266950"/>
            <a:ext cx="10414000" cy="232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78793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582990" y="552450"/>
            <a:ext cx="4762501" cy="575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825500" y="552450"/>
            <a:ext cx="5111750" cy="28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825500" y="3422650"/>
            <a:ext cx="5111750" cy="288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42281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9381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44550" y="1619250"/>
            <a:ext cx="10502900" cy="460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8988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2"/>
          </p:nvPr>
        </p:nvSpPr>
        <p:spPr>
          <a:xfrm>
            <a:off x="6584950" y="1619250"/>
            <a:ext cx="4762500" cy="460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44550" y="1619250"/>
            <a:ext cx="5003800" cy="460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9400" marR="0" lvl="0" indent="-172244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58800" marR="0" lvl="1" indent="-172244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38200" marR="0" lvl="2" indent="-172244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17600" marR="0" lvl="3" indent="-172244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397000" marR="0" lvl="4" indent="-172244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351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94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844550" y="889000"/>
            <a:ext cx="10502900" cy="50736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95081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880350" y="3524250"/>
            <a:ext cx="3702050" cy="2774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7880350" y="565150"/>
            <a:ext cx="3702050" cy="2774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603250" y="565150"/>
            <a:ext cx="7086600" cy="5734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38384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1193800" y="4476750"/>
            <a:ext cx="9810750" cy="34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1193800" y="3022600"/>
            <a:ext cx="9810750" cy="4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781284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537099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9933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4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9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9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4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9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2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72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F6F7A-A2F9-46CA-9081-9A633BE91BC1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88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44550" y="1619250"/>
            <a:ext cx="10502900" cy="460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635000" marR="0" lvl="0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lvl="1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lvl="2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lvl="3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lvl="4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lvl="5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lvl="6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lvl="7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lvl="8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50260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44" y="1710816"/>
            <a:ext cx="10058400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925" y="130446"/>
            <a:ext cx="85408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Visual Exploration and Analysis of the Metabolic Network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78132" y="5757046"/>
            <a:ext cx="2428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Department Of Biochemistry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Research Seminar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15 </a:t>
            </a:r>
            <a:r>
              <a:rPr lang="en-US" sz="1500" dirty="0">
                <a:solidFill>
                  <a:schemeClr val="bg1"/>
                </a:solidFill>
              </a:rPr>
              <a:t>September </a:t>
            </a:r>
            <a:r>
              <a:rPr lang="en-US" sz="1500" dirty="0" smtClean="0">
                <a:solidFill>
                  <a:schemeClr val="bg1"/>
                </a:solidFill>
              </a:rPr>
              <a:t>2016</a:t>
            </a:r>
          </a:p>
          <a:p>
            <a:r>
              <a:rPr lang="en-US" sz="1500" dirty="0">
                <a:solidFill>
                  <a:schemeClr val="bg1"/>
                </a:solidFill>
              </a:rPr>
              <a:t>T Cameron </a:t>
            </a:r>
            <a:r>
              <a:rPr lang="en-US" sz="1500" dirty="0" smtClean="0">
                <a:solidFill>
                  <a:schemeClr val="bg1"/>
                </a:solidFill>
              </a:rPr>
              <a:t>Waller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3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3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543" y="994438"/>
            <a:ext cx="461627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Shortest path</a:t>
            </a:r>
          </a:p>
        </p:txBody>
      </p:sp>
    </p:spTree>
    <p:extLst>
      <p:ext uri="{BB962C8B-B14F-4D97-AF65-F5344CB8AC3E}">
        <p14:creationId xmlns:p14="http://schemas.microsoft.com/office/powerpoint/2010/main" val="267585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Shortest path</a:t>
            </a:r>
          </a:p>
        </p:txBody>
      </p:sp>
    </p:spTree>
    <p:extLst>
      <p:ext uri="{BB962C8B-B14F-4D97-AF65-F5344CB8AC3E}">
        <p14:creationId xmlns:p14="http://schemas.microsoft.com/office/powerpoint/2010/main" val="40346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543" y="994438"/>
            <a:ext cx="461627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Path with greatest flux rate</a:t>
            </a:r>
          </a:p>
        </p:txBody>
      </p:sp>
    </p:spTree>
    <p:extLst>
      <p:ext uri="{BB962C8B-B14F-4D97-AF65-F5344CB8AC3E}">
        <p14:creationId xmlns:p14="http://schemas.microsoft.com/office/powerpoint/2010/main" val="13039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Path with greatest flux rate</a:t>
            </a:r>
          </a:p>
        </p:txBody>
      </p:sp>
    </p:spTree>
    <p:extLst>
      <p:ext uri="{BB962C8B-B14F-4D97-AF65-F5344CB8AC3E}">
        <p14:creationId xmlns:p14="http://schemas.microsoft.com/office/powerpoint/2010/main" val="420123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 with greatest flux rate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Specific metabolic pathway</a:t>
            </a:r>
          </a:p>
        </p:txBody>
      </p:sp>
    </p:spTree>
    <p:extLst>
      <p:ext uri="{BB962C8B-B14F-4D97-AF65-F5344CB8AC3E}">
        <p14:creationId xmlns:p14="http://schemas.microsoft.com/office/powerpoint/2010/main" val="147578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 with greatest flux rate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metabolic pathway</a:t>
            </a: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Specific cellular compartment</a:t>
            </a:r>
          </a:p>
        </p:txBody>
      </p:sp>
    </p:spTree>
    <p:extLst>
      <p:ext uri="{BB962C8B-B14F-4D97-AF65-F5344CB8AC3E}">
        <p14:creationId xmlns:p14="http://schemas.microsoft.com/office/powerpoint/2010/main" val="165609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543" y="994438"/>
            <a:ext cx="461627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 with greatest flux rate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metabolic pathway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cellular compartment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Paths between all nodes with significant change in experimental data</a:t>
            </a:r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38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 with greatest flux rate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metabolic pathway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cellular compartment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Paths between all nodes with significant change in experimental data</a:t>
            </a:r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69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 with greatest flux rate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metabolic pathway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cellular compartment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Paths between all nodes with significant change in experimental data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543" y="5182832"/>
            <a:ext cx="499876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Recognize trends: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Find common features of multiple nodes with significant change in experimental data</a:t>
            </a:r>
            <a:endParaRPr lang="en-US" sz="2000" dirty="0">
              <a:solidFill>
                <a:prstClr val="white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2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193452"/>
            <a:ext cx="7315200" cy="3657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Holistic Study Of Metabolism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599" y="1017119"/>
            <a:ext cx="5715707" cy="57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/>
                </a:solidFill>
              </a:rPr>
              <a:t>1) Consider all known connections.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22337" y="1017119"/>
            <a:ext cx="4798509" cy="57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prstClr val="white"/>
                </a:solidFill>
              </a:rPr>
              <a:t>2</a:t>
            </a:r>
            <a:r>
              <a:rPr lang="en-US" sz="3000" b="1" dirty="0" smtClean="0">
                <a:solidFill>
                  <a:prstClr val="white"/>
                </a:solidFill>
              </a:rPr>
              <a:t>) Discover new connections.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2517" y="2005102"/>
            <a:ext cx="322636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Connections may be: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Atypical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Compensatory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Subtle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02679" y="2005102"/>
            <a:ext cx="32263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Connections may be: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Novel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Case-Specific (Disease)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1004" y="1566295"/>
            <a:ext cx="3226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Avoid arbitrary bias.</a:t>
            </a:r>
          </a:p>
        </p:txBody>
      </p:sp>
    </p:spTree>
    <p:extLst>
      <p:ext uri="{BB962C8B-B14F-4D97-AF65-F5344CB8AC3E}">
        <p14:creationId xmlns:p14="http://schemas.microsoft.com/office/powerpoint/2010/main" val="235228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Problems and Solutions</a:t>
            </a:r>
            <a:endParaRPr lang="en-US" sz="35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18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34857" y="6622353"/>
            <a:ext cx="2850230" cy="225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Gabor Ivan, Vince </a:t>
            </a:r>
            <a:r>
              <a:rPr lang="en-US" sz="1000" b="1" dirty="0" err="1" smtClean="0">
                <a:solidFill>
                  <a:schemeClr val="bg1"/>
                </a:solidFill>
              </a:rPr>
              <a:t>Grolmusz</a:t>
            </a:r>
            <a:r>
              <a:rPr lang="en-US" sz="1000" b="1" dirty="0" smtClean="0">
                <a:solidFill>
                  <a:schemeClr val="bg1"/>
                </a:solidFill>
              </a:rPr>
              <a:t>. Bioinformatics. 2010.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66023"/>
            <a:ext cx="10058400" cy="53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1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Problems and Solutions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8894" y="1682864"/>
            <a:ext cx="51718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Scalability</a:t>
            </a:r>
          </a:p>
          <a:p>
            <a:pPr marL="117475"/>
            <a:r>
              <a:rPr lang="en-US" sz="2000" dirty="0" smtClean="0">
                <a:solidFill>
                  <a:schemeClr val="bg1"/>
                </a:solidFill>
              </a:rPr>
              <a:t>Too many aspects to represent simultaneously.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8918" y="1682864"/>
            <a:ext cx="45182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Query-Based Exploration</a:t>
            </a:r>
          </a:p>
          <a:p>
            <a:pPr marL="117475"/>
            <a:r>
              <a:rPr lang="en-US" sz="2000" dirty="0" smtClean="0">
                <a:solidFill>
                  <a:schemeClr val="bg1"/>
                </a:solidFill>
              </a:rPr>
              <a:t>Represent relevant subsets.</a:t>
            </a:r>
          </a:p>
          <a:p>
            <a:pPr marL="117475"/>
            <a:r>
              <a:rPr lang="en-US" sz="2000" dirty="0" smtClean="0">
                <a:solidFill>
                  <a:schemeClr val="bg1"/>
                </a:solidFill>
              </a:rPr>
              <a:t>Interactive exploration.</a:t>
            </a:r>
          </a:p>
        </p:txBody>
      </p:sp>
    </p:spTree>
    <p:extLst>
      <p:ext uri="{BB962C8B-B14F-4D97-AF65-F5344CB8AC3E}">
        <p14:creationId xmlns:p14="http://schemas.microsoft.com/office/powerpoint/2010/main" val="389901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" y="0"/>
            <a:ext cx="1150315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793" y="5641742"/>
            <a:ext cx="1371600" cy="9876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9596" y="6645585"/>
            <a:ext cx="2318850" cy="225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http://www.genome.jp/kegg/atlas.html</a:t>
            </a:r>
          </a:p>
        </p:txBody>
      </p:sp>
    </p:spTree>
    <p:extLst>
      <p:ext uri="{BB962C8B-B14F-4D97-AF65-F5344CB8AC3E}">
        <p14:creationId xmlns:p14="http://schemas.microsoft.com/office/powerpoint/2010/main" val="49208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Problems and Solutions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8894" y="1682864"/>
            <a:ext cx="51718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>
                    <a:lumMod val="50000"/>
                  </a:schemeClr>
                </a:solidFill>
              </a:rPr>
              <a:t>Scalability</a:t>
            </a:r>
          </a:p>
          <a:p>
            <a:pPr marL="11747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Too many aspects to represent simultaneously.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8918" y="1682864"/>
            <a:ext cx="45182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>
                    <a:lumMod val="50000"/>
                  </a:schemeClr>
                </a:solidFill>
              </a:rPr>
              <a:t>Query-Based Exploration</a:t>
            </a:r>
          </a:p>
          <a:p>
            <a:pPr marL="11747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Represent relevant subsets.</a:t>
            </a:r>
          </a:p>
          <a:p>
            <a:pPr marL="11747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Interactive exploration.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894" y="3432844"/>
            <a:ext cx="51718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prstClr val="white"/>
                </a:solidFill>
              </a:rPr>
              <a:t>Layout</a:t>
            </a:r>
          </a:p>
          <a:p>
            <a:pPr marL="117475"/>
            <a:r>
              <a:rPr lang="en-US" sz="2000" dirty="0" smtClean="0">
                <a:solidFill>
                  <a:prstClr val="white"/>
                </a:solidFill>
              </a:rPr>
              <a:t>Layout represents some aspects while distorting others.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8918" y="3432844"/>
            <a:ext cx="45182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prstClr val="white"/>
                </a:solidFill>
              </a:rPr>
              <a:t>Dynamic Layout</a:t>
            </a:r>
          </a:p>
          <a:p>
            <a:pPr marL="117475"/>
            <a:r>
              <a:rPr lang="en-US" sz="2000" dirty="0" smtClean="0">
                <a:solidFill>
                  <a:prstClr val="white"/>
                </a:solidFill>
              </a:rPr>
              <a:t>Represent network according to interest.</a:t>
            </a:r>
          </a:p>
        </p:txBody>
      </p:sp>
    </p:spTree>
    <p:extLst>
      <p:ext uri="{BB962C8B-B14F-4D97-AF65-F5344CB8AC3E}">
        <p14:creationId xmlns:p14="http://schemas.microsoft.com/office/powerpoint/2010/main" val="144663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84609"/>
            <a:ext cx="10058400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5519" y="132030"/>
            <a:ext cx="11367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/>
                </a:solidFill>
              </a:rPr>
              <a:t>Network Visualization: Query-Based Exploration And Analysis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731" y="733752"/>
            <a:ext cx="20446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>
                <a:solidFill>
                  <a:prstClr val="white"/>
                </a:solidFill>
              </a:rPr>
              <a:t>PathFinder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80717" y="6614053"/>
            <a:ext cx="2805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Christian </a:t>
            </a:r>
            <a:r>
              <a:rPr lang="en-US" sz="1000" b="1" dirty="0" err="1" smtClean="0">
                <a:solidFill>
                  <a:schemeClr val="bg1"/>
                </a:solidFill>
              </a:rPr>
              <a:t>Partl</a:t>
            </a:r>
            <a:r>
              <a:rPr lang="en-US" sz="1000" b="1" dirty="0" smtClean="0">
                <a:solidFill>
                  <a:schemeClr val="bg1"/>
                </a:solidFill>
              </a:rPr>
              <a:t>, … Alexander Lex. </a:t>
            </a:r>
            <a:r>
              <a:rPr lang="en-US" sz="1000" b="1" dirty="0" err="1" smtClean="0">
                <a:solidFill>
                  <a:schemeClr val="bg1"/>
                </a:solidFill>
              </a:rPr>
              <a:t>EuroVis</a:t>
            </a:r>
            <a:r>
              <a:rPr lang="en-US" sz="1000" b="1" dirty="0" smtClean="0">
                <a:solidFill>
                  <a:schemeClr val="bg1"/>
                </a:solidFill>
              </a:rPr>
              <a:t>. </a:t>
            </a:r>
            <a:r>
              <a:rPr lang="en-US" sz="1000" b="1" dirty="0">
                <a:solidFill>
                  <a:schemeClr val="bg1"/>
                </a:solidFill>
              </a:rPr>
              <a:t>2016.</a:t>
            </a:r>
          </a:p>
        </p:txBody>
      </p:sp>
    </p:spTree>
    <p:extLst>
      <p:ext uri="{BB962C8B-B14F-4D97-AF65-F5344CB8AC3E}">
        <p14:creationId xmlns:p14="http://schemas.microsoft.com/office/powerpoint/2010/main" val="289884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95" y="162609"/>
            <a:ext cx="77644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Acknowledgements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00090" y="859692"/>
            <a:ext cx="2993525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Courses:</a:t>
            </a:r>
          </a:p>
          <a:p>
            <a:pPr marL="119063"/>
            <a:r>
              <a:rPr lang="en-US" sz="1750" b="1" dirty="0">
                <a:solidFill>
                  <a:schemeClr val="bg1"/>
                </a:solidFill>
              </a:rPr>
              <a:t>Comp </a:t>
            </a:r>
            <a:r>
              <a:rPr lang="en-US" sz="1750" b="1" dirty="0" err="1">
                <a:solidFill>
                  <a:schemeClr val="bg1"/>
                </a:solidFill>
              </a:rPr>
              <a:t>Prog</a:t>
            </a:r>
            <a:r>
              <a:rPr lang="en-US" sz="1750" b="1" dirty="0">
                <a:solidFill>
                  <a:schemeClr val="bg1"/>
                </a:solidFill>
              </a:rPr>
              <a:t> for Biomed Info</a:t>
            </a:r>
          </a:p>
          <a:p>
            <a:pPr marL="228600"/>
            <a:r>
              <a:rPr lang="en-US" sz="1250" b="1" dirty="0">
                <a:solidFill>
                  <a:schemeClr val="bg1"/>
                </a:solidFill>
              </a:rPr>
              <a:t>Python</a:t>
            </a:r>
          </a:p>
          <a:p>
            <a:pPr marL="228600"/>
            <a:r>
              <a:rPr lang="en-US" sz="1250" b="1" dirty="0">
                <a:solidFill>
                  <a:schemeClr val="bg1"/>
                </a:solidFill>
              </a:rPr>
              <a:t>Brian E Chapman, PhD</a:t>
            </a:r>
          </a:p>
          <a:p>
            <a:pPr marL="228600"/>
            <a:endParaRPr lang="en-US" sz="1000" b="1" dirty="0">
              <a:solidFill>
                <a:schemeClr val="bg1"/>
              </a:solidFill>
            </a:endParaRPr>
          </a:p>
          <a:p>
            <a:pPr marL="119063"/>
            <a:r>
              <a:rPr lang="en-US" sz="1750" b="1" dirty="0">
                <a:solidFill>
                  <a:schemeClr val="bg1"/>
                </a:solidFill>
              </a:rPr>
              <a:t>Data Visualization</a:t>
            </a:r>
          </a:p>
          <a:p>
            <a:pPr marL="228600"/>
            <a:r>
              <a:rPr lang="en-US" sz="1250" b="1" dirty="0">
                <a:solidFill>
                  <a:schemeClr val="bg1"/>
                </a:solidFill>
              </a:rPr>
              <a:t>JavaScript, HTML, CSS</a:t>
            </a:r>
          </a:p>
          <a:p>
            <a:pPr marL="228600"/>
            <a:r>
              <a:rPr lang="en-US" sz="1250" b="1" dirty="0">
                <a:solidFill>
                  <a:schemeClr val="bg1"/>
                </a:solidFill>
              </a:rPr>
              <a:t>Alexander Lex, PhD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0090" y="4122292"/>
            <a:ext cx="29935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Committee:</a:t>
            </a:r>
          </a:p>
          <a:p>
            <a:pPr marL="119063"/>
            <a:r>
              <a:rPr lang="en-US" sz="1750" b="1" dirty="0">
                <a:solidFill>
                  <a:schemeClr val="bg1"/>
                </a:solidFill>
              </a:rPr>
              <a:t>Current</a:t>
            </a:r>
          </a:p>
          <a:p>
            <a:pPr marL="228600"/>
            <a:r>
              <a:rPr lang="en-US" sz="1250" b="1" dirty="0">
                <a:solidFill>
                  <a:schemeClr val="bg1"/>
                </a:solidFill>
              </a:rPr>
              <a:t>Brian E Chapman, PhD</a:t>
            </a:r>
          </a:p>
          <a:p>
            <a:pPr marL="228600"/>
            <a:r>
              <a:rPr lang="en-US" sz="1250" b="1" dirty="0">
                <a:solidFill>
                  <a:schemeClr val="bg1"/>
                </a:solidFill>
              </a:rPr>
              <a:t>James E Cox, PhD</a:t>
            </a:r>
          </a:p>
          <a:p>
            <a:pPr marL="228600"/>
            <a:r>
              <a:rPr lang="en-US" sz="1250" b="1" dirty="0">
                <a:solidFill>
                  <a:schemeClr val="bg1"/>
                </a:solidFill>
              </a:rPr>
              <a:t>Adam L Hughes, PhD</a:t>
            </a:r>
          </a:p>
          <a:p>
            <a:pPr marL="228600"/>
            <a:r>
              <a:rPr lang="en-US" sz="1250" b="1" dirty="0">
                <a:solidFill>
                  <a:schemeClr val="bg1"/>
                </a:solidFill>
              </a:rPr>
              <a:t>Janet </a:t>
            </a:r>
            <a:r>
              <a:rPr lang="en-US" sz="1250" b="1" dirty="0" err="1">
                <a:solidFill>
                  <a:schemeClr val="bg1"/>
                </a:solidFill>
              </a:rPr>
              <a:t>Iwasa</a:t>
            </a:r>
            <a:r>
              <a:rPr lang="en-US" sz="1250" b="1" dirty="0">
                <a:solidFill>
                  <a:schemeClr val="bg1"/>
                </a:solidFill>
              </a:rPr>
              <a:t>, PhD</a:t>
            </a:r>
          </a:p>
          <a:p>
            <a:pPr marL="228600"/>
            <a:endParaRPr lang="en-US" sz="1000" b="1" dirty="0">
              <a:solidFill>
                <a:schemeClr val="bg1"/>
              </a:solidFill>
            </a:endParaRPr>
          </a:p>
          <a:p>
            <a:pPr marL="119063"/>
            <a:r>
              <a:rPr lang="en-US" sz="1500" b="1" dirty="0">
                <a:solidFill>
                  <a:schemeClr val="bg1"/>
                </a:solidFill>
              </a:rPr>
              <a:t>Former</a:t>
            </a:r>
          </a:p>
          <a:p>
            <a:pPr marL="228600"/>
            <a:r>
              <a:rPr lang="en-US" sz="1000" b="1" dirty="0">
                <a:solidFill>
                  <a:schemeClr val="bg1"/>
                </a:solidFill>
              </a:rPr>
              <a:t>Adam Frost, PhD</a:t>
            </a:r>
          </a:p>
          <a:p>
            <a:pPr marL="228600"/>
            <a:r>
              <a:rPr lang="en-US" sz="1000" b="1" dirty="0">
                <a:solidFill>
                  <a:schemeClr val="bg1"/>
                </a:solidFill>
              </a:rPr>
              <a:t>Christopher P Hill, PhD</a:t>
            </a:r>
          </a:p>
          <a:p>
            <a:pPr marL="228600"/>
            <a:r>
              <a:rPr lang="en-US" sz="1000" b="1" dirty="0" err="1">
                <a:solidFill>
                  <a:schemeClr val="bg1"/>
                </a:solidFill>
              </a:rPr>
              <a:t>Amnon</a:t>
            </a:r>
            <a:r>
              <a:rPr lang="en-US" sz="1000" b="1" dirty="0">
                <a:solidFill>
                  <a:schemeClr val="bg1"/>
                </a:solidFill>
              </a:rPr>
              <a:t> Schlegel, PhD</a:t>
            </a:r>
          </a:p>
          <a:p>
            <a:pPr marL="228600"/>
            <a:r>
              <a:rPr lang="en-US" sz="1000" b="1" dirty="0">
                <a:solidFill>
                  <a:schemeClr val="bg1"/>
                </a:solidFill>
              </a:rPr>
              <a:t>Dennis R </a:t>
            </a:r>
            <a:r>
              <a:rPr lang="en-US" sz="1000" b="1" dirty="0" err="1">
                <a:solidFill>
                  <a:schemeClr val="bg1"/>
                </a:solidFill>
              </a:rPr>
              <a:t>Winge</a:t>
            </a:r>
            <a:r>
              <a:rPr lang="en-US" sz="1000" b="1" dirty="0">
                <a:solidFill>
                  <a:schemeClr val="bg1"/>
                </a:solidFill>
              </a:rPr>
              <a:t>, PhD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00090" y="3014035"/>
            <a:ext cx="299352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Support:</a:t>
            </a:r>
          </a:p>
          <a:p>
            <a:pPr marL="119063"/>
            <a:r>
              <a:rPr lang="en-US" sz="1750" b="1" dirty="0">
                <a:solidFill>
                  <a:schemeClr val="bg1"/>
                </a:solidFill>
              </a:rPr>
              <a:t>NIDDK T32 Training Program</a:t>
            </a:r>
          </a:p>
          <a:p>
            <a:pPr marL="228600"/>
            <a:r>
              <a:rPr lang="en-US" sz="1250" b="1" dirty="0">
                <a:solidFill>
                  <a:schemeClr val="bg1"/>
                </a:solidFill>
              </a:rPr>
              <a:t>Computational Metabolism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598690" y="850074"/>
            <a:ext cx="3292878" cy="5658936"/>
            <a:chOff x="4210203" y="794893"/>
            <a:chExt cx="3292878" cy="5658936"/>
          </a:xfrm>
        </p:grpSpPr>
        <p:sp>
          <p:nvSpPr>
            <p:cNvPr id="9" name="TextBox 8"/>
            <p:cNvSpPr txBox="1"/>
            <p:nvPr/>
          </p:nvSpPr>
          <p:spPr>
            <a:xfrm>
              <a:off x="4210203" y="794893"/>
              <a:ext cx="2993525" cy="120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</a:rPr>
                <a:t>Teams:</a:t>
              </a:r>
            </a:p>
            <a:p>
              <a:pPr marL="119063"/>
              <a:r>
                <a:rPr lang="en-US" sz="1750" b="1" dirty="0">
                  <a:solidFill>
                    <a:schemeClr val="bg1"/>
                  </a:solidFill>
                </a:rPr>
                <a:t>Rutter Lab</a:t>
              </a:r>
            </a:p>
            <a:p>
              <a:pPr marL="228600"/>
              <a:endParaRPr lang="en-US" sz="1000" b="1" dirty="0">
                <a:solidFill>
                  <a:schemeClr val="bg1"/>
                </a:solidFill>
              </a:endParaRPr>
            </a:p>
            <a:p>
              <a:pPr marL="119063"/>
              <a:r>
                <a:rPr lang="en-US" sz="1750" b="1" dirty="0">
                  <a:solidFill>
                    <a:schemeClr val="bg1"/>
                  </a:solidFill>
                </a:rPr>
                <a:t>Visual Design Lab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10203" y="3324324"/>
              <a:ext cx="3292878" cy="274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</a:rPr>
                <a:t>Mentors:</a:t>
              </a:r>
            </a:p>
            <a:p>
              <a:pPr marL="119063"/>
              <a:r>
                <a:rPr lang="en-US" sz="1750" b="1" dirty="0">
                  <a:solidFill>
                    <a:schemeClr val="bg1"/>
                  </a:solidFill>
                </a:rPr>
                <a:t>Alexander Lex, PhD</a:t>
              </a:r>
            </a:p>
            <a:p>
              <a:pPr marL="228600"/>
              <a:r>
                <a:rPr lang="en-US" sz="1250" b="1" dirty="0">
                  <a:solidFill>
                    <a:schemeClr val="bg1"/>
                  </a:solidFill>
                </a:rPr>
                <a:t>Assistant Professor</a:t>
              </a: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119063"/>
              <a:r>
                <a:rPr lang="en-US" sz="1750" b="1" dirty="0">
                  <a:solidFill>
                    <a:schemeClr val="bg1"/>
                  </a:solidFill>
                </a:rPr>
                <a:t>Jared P Rutter, PhD</a:t>
              </a:r>
            </a:p>
            <a:p>
              <a:pPr marL="228600"/>
              <a:r>
                <a:rPr lang="en-US" sz="1250" b="1" dirty="0">
                  <a:solidFill>
                    <a:schemeClr val="bg1"/>
                  </a:solidFill>
                </a:rPr>
                <a:t>Professor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500" y="4265513"/>
              <a:ext cx="2743200" cy="4695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500" y="4797484"/>
              <a:ext cx="2743200" cy="59941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500" y="6029778"/>
              <a:ext cx="2743200" cy="42405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500" y="1959083"/>
              <a:ext cx="2743200" cy="941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119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118" y="1900853"/>
            <a:ext cx="1991376" cy="199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6336" y="1900853"/>
            <a:ext cx="1991376" cy="19913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490235" y="3937575"/>
            <a:ext cx="1889651" cy="490221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24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Miriah Meyer</a:t>
            </a:r>
          </a:p>
        </p:txBody>
      </p:sp>
      <p:sp>
        <p:nvSpPr>
          <p:cNvPr id="67" name="Shape 67"/>
          <p:cNvSpPr/>
          <p:nvPr/>
        </p:nvSpPr>
        <p:spPr>
          <a:xfrm>
            <a:off x="2602519" y="3937575"/>
            <a:ext cx="2076878" cy="490221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24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Alexander Lex</a:t>
            </a: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1797" y="942669"/>
            <a:ext cx="1411636" cy="1449735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69" name="Shape 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01865" y="921659"/>
            <a:ext cx="1411635" cy="1449735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0" name="Shape 7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14362" y="2787690"/>
            <a:ext cx="1386642" cy="1424742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1" name="Shape 7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65279" y="942644"/>
            <a:ext cx="1403800" cy="1449735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2" name="Shape 7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71797" y="2771409"/>
            <a:ext cx="1411636" cy="1449735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3" name="Shape 7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50872" y="959003"/>
            <a:ext cx="1386642" cy="1417019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4" name="Shape 7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06067" y="4656114"/>
            <a:ext cx="1419134" cy="1457234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5" name="Shape 7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744153" y="2749550"/>
            <a:ext cx="1411662" cy="1449761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sp>
        <p:nvSpPr>
          <p:cNvPr id="76" name="Shape 76"/>
          <p:cNvSpPr/>
          <p:nvPr/>
        </p:nvSpPr>
        <p:spPr>
          <a:xfrm>
            <a:off x="5040123" y="2310090"/>
            <a:ext cx="1427242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Ethan Kerzner</a:t>
            </a:r>
          </a:p>
        </p:txBody>
      </p:sp>
      <p:sp>
        <p:nvSpPr>
          <p:cNvPr id="77" name="Shape 77"/>
          <p:cNvSpPr/>
          <p:nvPr/>
        </p:nvSpPr>
        <p:spPr>
          <a:xfrm>
            <a:off x="6646753" y="2308627"/>
            <a:ext cx="1291611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Alex Bigelow</a:t>
            </a:r>
          </a:p>
        </p:txBody>
      </p:sp>
      <p:sp>
        <p:nvSpPr>
          <p:cNvPr id="78" name="Shape 78"/>
          <p:cNvSpPr/>
          <p:nvPr/>
        </p:nvSpPr>
        <p:spPr>
          <a:xfrm>
            <a:off x="8196234" y="2310090"/>
            <a:ext cx="1517730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Sean McKenna</a:t>
            </a:r>
          </a:p>
        </p:txBody>
      </p:sp>
      <p:sp>
        <p:nvSpPr>
          <p:cNvPr id="79" name="Shape 79"/>
          <p:cNvSpPr/>
          <p:nvPr/>
        </p:nvSpPr>
        <p:spPr>
          <a:xfrm>
            <a:off x="9842844" y="2310090"/>
            <a:ext cx="1257776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Sam Quinan</a:t>
            </a:r>
          </a:p>
        </p:txBody>
      </p:sp>
      <p:sp>
        <p:nvSpPr>
          <p:cNvPr id="80" name="Shape 80"/>
          <p:cNvSpPr/>
          <p:nvPr/>
        </p:nvSpPr>
        <p:spPr>
          <a:xfrm>
            <a:off x="5032372" y="4259357"/>
            <a:ext cx="1415534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Nina McCurdy</a:t>
            </a:r>
          </a:p>
        </p:txBody>
      </p:sp>
      <p:sp>
        <p:nvSpPr>
          <p:cNvPr id="81" name="Shape 81"/>
          <p:cNvSpPr/>
          <p:nvPr/>
        </p:nvSpPr>
        <p:spPr>
          <a:xfrm>
            <a:off x="6624112" y="4259357"/>
            <a:ext cx="1347570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Jimmy Moore</a:t>
            </a:r>
          </a:p>
        </p:txBody>
      </p:sp>
      <p:sp>
        <p:nvSpPr>
          <p:cNvPr id="82" name="Shape 82"/>
          <p:cNvSpPr/>
          <p:nvPr/>
        </p:nvSpPr>
        <p:spPr>
          <a:xfrm>
            <a:off x="9735831" y="6208625"/>
            <a:ext cx="1687096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Sunny Hardasani</a:t>
            </a:r>
          </a:p>
        </p:txBody>
      </p:sp>
      <p:sp>
        <p:nvSpPr>
          <p:cNvPr id="83" name="Shape 83"/>
          <p:cNvSpPr/>
          <p:nvPr/>
        </p:nvSpPr>
        <p:spPr>
          <a:xfrm>
            <a:off x="9718820" y="4259357"/>
            <a:ext cx="1494910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Carolina Nobre</a:t>
            </a:r>
          </a:p>
        </p:txBody>
      </p:sp>
      <p:sp>
        <p:nvSpPr>
          <p:cNvPr id="84" name="Shape 84"/>
          <p:cNvSpPr/>
          <p:nvPr/>
        </p:nvSpPr>
        <p:spPr>
          <a:xfrm>
            <a:off x="223588" y="6084988"/>
            <a:ext cx="4444950" cy="487650"/>
          </a:xfrm>
          <a:prstGeom prst="rect">
            <a:avLst/>
          </a:prstGeom>
          <a:noFill/>
          <a:ln>
            <a:noFill/>
          </a:ln>
        </p:spPr>
        <p:txBody>
          <a:bodyPr lIns="15238" tIns="15238" rIns="15238" bIns="15238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000" b="1" ker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http://vdl.sci.utah.edu/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770370" y="131356"/>
            <a:ext cx="1233083" cy="61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09497" y="2795233"/>
            <a:ext cx="1370506" cy="1409656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87" name="Shape 8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224288" y="4674910"/>
            <a:ext cx="1381540" cy="1419640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88" name="Shape 8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634741" y="4672359"/>
            <a:ext cx="1386642" cy="1424742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sp>
        <p:nvSpPr>
          <p:cNvPr id="89" name="Shape 89"/>
          <p:cNvSpPr/>
          <p:nvPr/>
        </p:nvSpPr>
        <p:spPr>
          <a:xfrm>
            <a:off x="8185795" y="4249606"/>
            <a:ext cx="1529041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Asmaa Aljuhani</a:t>
            </a:r>
          </a:p>
        </p:txBody>
      </p:sp>
      <p:sp>
        <p:nvSpPr>
          <p:cNvPr id="90" name="Shape 90"/>
          <p:cNvSpPr/>
          <p:nvPr/>
        </p:nvSpPr>
        <p:spPr>
          <a:xfrm>
            <a:off x="8318895" y="6189121"/>
            <a:ext cx="1190209" cy="604521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Magdalena </a:t>
            </a:r>
            <a:b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Schwarzl</a:t>
            </a:r>
          </a:p>
        </p:txBody>
      </p:sp>
      <p:sp>
        <p:nvSpPr>
          <p:cNvPr id="91" name="Shape 91"/>
          <p:cNvSpPr/>
          <p:nvPr/>
        </p:nvSpPr>
        <p:spPr>
          <a:xfrm>
            <a:off x="6532618" y="6208625"/>
            <a:ext cx="1588771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Cameron Waller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12975" y="6613633"/>
            <a:ext cx="1681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Alexander Lex, August 2016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3" y="66592"/>
            <a:ext cx="4572000" cy="156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68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40" y="0"/>
            <a:ext cx="8571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0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Holistic Study Of Metabolism</a:t>
            </a:r>
            <a:endParaRPr lang="en-US" sz="4000" b="1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6" y="3102961"/>
            <a:ext cx="5399756" cy="36002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3599" y="1017119"/>
            <a:ext cx="5715707" cy="57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bg1">
                    <a:lumMod val="50000"/>
                  </a:schemeClr>
                </a:solidFill>
              </a:rPr>
              <a:t>1) Consider all known connections.</a:t>
            </a:r>
            <a:endParaRPr lang="en-US" sz="3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2517" y="2005102"/>
            <a:ext cx="322636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Connections may be:</a:t>
            </a:r>
          </a:p>
          <a:p>
            <a:pPr marL="228600"/>
            <a:r>
              <a:rPr lang="en-US" sz="1500" b="1" dirty="0" smtClean="0">
                <a:solidFill>
                  <a:schemeClr val="bg1">
                    <a:lumMod val="50000"/>
                  </a:schemeClr>
                </a:solidFill>
              </a:rPr>
              <a:t>Atypical</a:t>
            </a:r>
          </a:p>
          <a:p>
            <a:pPr marL="228600"/>
            <a:r>
              <a:rPr lang="en-US" sz="1500" b="1" dirty="0" smtClean="0">
                <a:solidFill>
                  <a:schemeClr val="bg1">
                    <a:lumMod val="50000"/>
                  </a:schemeClr>
                </a:solidFill>
              </a:rPr>
              <a:t>Compensatory</a:t>
            </a:r>
          </a:p>
          <a:p>
            <a:pPr marL="228600"/>
            <a:r>
              <a:rPr lang="en-US" sz="1500" b="1" dirty="0" smtClean="0">
                <a:solidFill>
                  <a:schemeClr val="bg1">
                    <a:lumMod val="50000"/>
                  </a:schemeClr>
                </a:solidFill>
              </a:rPr>
              <a:t>Subtle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1004" y="1566295"/>
            <a:ext cx="3226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Avoid arbitrary bias.</a:t>
            </a:r>
          </a:p>
        </p:txBody>
      </p:sp>
    </p:spTree>
    <p:extLst>
      <p:ext uri="{BB962C8B-B14F-4D97-AF65-F5344CB8AC3E}">
        <p14:creationId xmlns:p14="http://schemas.microsoft.com/office/powerpoint/2010/main" val="318507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6" y="3102961"/>
            <a:ext cx="5399756" cy="36002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Holistic Study Of Metabolism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599" y="1017119"/>
            <a:ext cx="5715707" cy="57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bg1">
                    <a:lumMod val="50000"/>
                  </a:schemeClr>
                </a:solidFill>
              </a:rPr>
              <a:t>1) Consider all known connections.</a:t>
            </a:r>
            <a:endParaRPr lang="en-US" sz="3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2517" y="2005102"/>
            <a:ext cx="322636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Connections may be:</a:t>
            </a:r>
          </a:p>
          <a:p>
            <a:pPr marL="228600"/>
            <a:r>
              <a:rPr lang="en-US" sz="1500" b="1" dirty="0" smtClean="0">
                <a:solidFill>
                  <a:schemeClr val="bg1">
                    <a:lumMod val="50000"/>
                  </a:schemeClr>
                </a:solidFill>
              </a:rPr>
              <a:t>Atypical</a:t>
            </a:r>
          </a:p>
          <a:p>
            <a:pPr marL="228600"/>
            <a:r>
              <a:rPr lang="en-US" sz="1500" b="1" dirty="0" smtClean="0">
                <a:solidFill>
                  <a:schemeClr val="bg1">
                    <a:lumMod val="50000"/>
                  </a:schemeClr>
                </a:solidFill>
              </a:rPr>
              <a:t>Compensatory</a:t>
            </a:r>
          </a:p>
          <a:p>
            <a:pPr marL="228600"/>
            <a:r>
              <a:rPr lang="en-US" sz="1500" b="1" dirty="0" smtClean="0">
                <a:solidFill>
                  <a:schemeClr val="bg1">
                    <a:lumMod val="50000"/>
                  </a:schemeClr>
                </a:solidFill>
              </a:rPr>
              <a:t>Subtle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1004" y="1566295"/>
            <a:ext cx="3226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Avoid arbitrary bias.</a:t>
            </a:r>
          </a:p>
        </p:txBody>
      </p:sp>
    </p:spTree>
    <p:extLst>
      <p:ext uri="{BB962C8B-B14F-4D97-AF65-F5344CB8AC3E}">
        <p14:creationId xmlns:p14="http://schemas.microsoft.com/office/powerpoint/2010/main" val="122145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6" y="3102961"/>
            <a:ext cx="5399756" cy="36002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Holistic Study Of Metabolism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599" y="1017119"/>
            <a:ext cx="5715707" cy="57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>
                    <a:lumMod val="50000"/>
                  </a:prstClr>
                </a:solidFill>
              </a:rPr>
              <a:t>1) Consider all known connections.</a:t>
            </a:r>
            <a:endParaRPr lang="en-US" sz="30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2517" y="2005102"/>
            <a:ext cx="322636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>
                    <a:lumMod val="50000"/>
                  </a:prstClr>
                </a:solidFill>
              </a:rPr>
              <a:t>Connections may be:</a:t>
            </a:r>
          </a:p>
          <a:p>
            <a:pPr marL="228600"/>
            <a:r>
              <a:rPr lang="en-US" sz="1500" b="1" dirty="0" smtClean="0">
                <a:solidFill>
                  <a:prstClr val="white">
                    <a:lumMod val="50000"/>
                  </a:prstClr>
                </a:solidFill>
              </a:rPr>
              <a:t>Atypical</a:t>
            </a:r>
          </a:p>
          <a:p>
            <a:pPr marL="228600"/>
            <a:r>
              <a:rPr lang="en-US" sz="1500" b="1" dirty="0" smtClean="0">
                <a:solidFill>
                  <a:prstClr val="white">
                    <a:lumMod val="50000"/>
                  </a:prstClr>
                </a:solidFill>
              </a:rPr>
              <a:t>Compensatory</a:t>
            </a:r>
          </a:p>
          <a:p>
            <a:pPr marL="228600"/>
            <a:r>
              <a:rPr lang="en-US" sz="1500" b="1" dirty="0" smtClean="0">
                <a:solidFill>
                  <a:prstClr val="white">
                    <a:lumMod val="50000"/>
                  </a:prstClr>
                </a:solidFill>
              </a:rPr>
              <a:t>Subtle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1004" y="1566295"/>
            <a:ext cx="3226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>
                    <a:lumMod val="50000"/>
                  </a:prstClr>
                </a:solidFill>
              </a:rPr>
              <a:t>Avoid arbitrary bias.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890" y="3102961"/>
            <a:ext cx="5399756" cy="36002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22337" y="1017119"/>
            <a:ext cx="4798509" cy="57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3000" b="1" dirty="0" smtClean="0">
                <a:solidFill>
                  <a:schemeClr val="bg1">
                    <a:lumMod val="50000"/>
                  </a:schemeClr>
                </a:solidFill>
              </a:rPr>
              <a:t>) Discover new connections.</a:t>
            </a:r>
            <a:endParaRPr lang="en-US" sz="3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02679" y="2005102"/>
            <a:ext cx="32263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Connections may be:</a:t>
            </a:r>
          </a:p>
          <a:p>
            <a:pPr marL="228600"/>
            <a:r>
              <a:rPr lang="en-US" sz="1500" b="1" dirty="0" smtClean="0">
                <a:solidFill>
                  <a:schemeClr val="bg1">
                    <a:lumMod val="50000"/>
                  </a:schemeClr>
                </a:solidFill>
              </a:rPr>
              <a:t>Novel</a:t>
            </a:r>
          </a:p>
          <a:p>
            <a:pPr marL="228600"/>
            <a:r>
              <a:rPr lang="en-US" sz="1500" b="1" dirty="0" smtClean="0">
                <a:solidFill>
                  <a:schemeClr val="bg1">
                    <a:lumMod val="50000"/>
                  </a:schemeClr>
                </a:solidFill>
              </a:rPr>
              <a:t>Case-Specific (Disease)</a:t>
            </a:r>
          </a:p>
        </p:txBody>
      </p:sp>
    </p:spTree>
    <p:extLst>
      <p:ext uri="{BB962C8B-B14F-4D97-AF65-F5344CB8AC3E}">
        <p14:creationId xmlns:p14="http://schemas.microsoft.com/office/powerpoint/2010/main" val="138646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890" y="3102961"/>
            <a:ext cx="5399756" cy="36002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6" y="3102961"/>
            <a:ext cx="5399756" cy="36002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Holistic Study Of Metabolism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599" y="1017119"/>
            <a:ext cx="5715707" cy="57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>
                    <a:lumMod val="50000"/>
                  </a:prstClr>
                </a:solidFill>
              </a:rPr>
              <a:t>1) Consider all known connections.</a:t>
            </a:r>
            <a:endParaRPr lang="en-US" sz="30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2517" y="2005102"/>
            <a:ext cx="322636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>
                    <a:lumMod val="50000"/>
                  </a:prstClr>
                </a:solidFill>
              </a:rPr>
              <a:t>Connections may be:</a:t>
            </a:r>
          </a:p>
          <a:p>
            <a:pPr marL="228600"/>
            <a:r>
              <a:rPr lang="en-US" sz="1500" b="1" dirty="0" smtClean="0">
                <a:solidFill>
                  <a:prstClr val="white">
                    <a:lumMod val="50000"/>
                  </a:prstClr>
                </a:solidFill>
              </a:rPr>
              <a:t>Atypical</a:t>
            </a:r>
          </a:p>
          <a:p>
            <a:pPr marL="228600"/>
            <a:r>
              <a:rPr lang="en-US" sz="1500" b="1" dirty="0" smtClean="0">
                <a:solidFill>
                  <a:prstClr val="white">
                    <a:lumMod val="50000"/>
                  </a:prstClr>
                </a:solidFill>
              </a:rPr>
              <a:t>Compensatory</a:t>
            </a:r>
          </a:p>
          <a:p>
            <a:pPr marL="228600"/>
            <a:r>
              <a:rPr lang="en-US" sz="1500" b="1" dirty="0" smtClean="0">
                <a:solidFill>
                  <a:prstClr val="white">
                    <a:lumMod val="50000"/>
                  </a:prstClr>
                </a:solidFill>
              </a:rPr>
              <a:t>Subtle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1004" y="1566295"/>
            <a:ext cx="3226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>
                    <a:lumMod val="50000"/>
                  </a:prstClr>
                </a:solidFill>
              </a:rPr>
              <a:t>Avoid arbitrary bias.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22337" y="1017119"/>
            <a:ext cx="4798509" cy="57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prstClr val="white">
                    <a:lumMod val="50000"/>
                  </a:prstClr>
                </a:solidFill>
              </a:rPr>
              <a:t>2</a:t>
            </a:r>
            <a:r>
              <a:rPr lang="en-US" sz="3000" b="1" dirty="0" smtClean="0">
                <a:solidFill>
                  <a:prstClr val="white">
                    <a:lumMod val="50000"/>
                  </a:prstClr>
                </a:solidFill>
              </a:rPr>
              <a:t>) Discover new connections.</a:t>
            </a:r>
            <a:endParaRPr lang="en-US" sz="30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02679" y="2005102"/>
            <a:ext cx="32263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>
                    <a:lumMod val="50000"/>
                  </a:prstClr>
                </a:solidFill>
              </a:rPr>
              <a:t>Connections may be:</a:t>
            </a:r>
          </a:p>
          <a:p>
            <a:pPr marL="228600"/>
            <a:r>
              <a:rPr lang="en-US" sz="1500" b="1" dirty="0" smtClean="0">
                <a:solidFill>
                  <a:prstClr val="white">
                    <a:lumMod val="50000"/>
                  </a:prstClr>
                </a:solidFill>
              </a:rPr>
              <a:t>Novel</a:t>
            </a:r>
          </a:p>
          <a:p>
            <a:pPr marL="228600"/>
            <a:r>
              <a:rPr lang="en-US" sz="1500" b="1" dirty="0" smtClean="0">
                <a:solidFill>
                  <a:prstClr val="white">
                    <a:lumMod val="50000"/>
                  </a:prstClr>
                </a:solidFill>
              </a:rPr>
              <a:t>Case-Specific (Disease)</a:t>
            </a:r>
          </a:p>
        </p:txBody>
      </p:sp>
    </p:spTree>
    <p:extLst>
      <p:ext uri="{BB962C8B-B14F-4D97-AF65-F5344CB8AC3E}">
        <p14:creationId xmlns:p14="http://schemas.microsoft.com/office/powerpoint/2010/main" val="49139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prstClr val="white"/>
                </a:solidFill>
              </a:rPr>
              <a:t>Metabolic Network: </a:t>
            </a:r>
            <a:r>
              <a:rPr lang="en-US" sz="3500" b="1" dirty="0" smtClean="0">
                <a:solidFill>
                  <a:prstClr val="white"/>
                </a:solidFill>
              </a:rPr>
              <a:t>Entities (Nodes)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5464" y="1133602"/>
            <a:ext cx="1481667" cy="57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/>
                </a:solidFill>
              </a:rPr>
              <a:t>Entities:</a:t>
            </a:r>
            <a:endParaRPr lang="en-US" sz="3000" b="1" dirty="0">
              <a:solidFill>
                <a:prstClr val="white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051357" y="948002"/>
            <a:ext cx="919998" cy="944514"/>
            <a:chOff x="3310693" y="975434"/>
            <a:chExt cx="919998" cy="944514"/>
          </a:xfrm>
        </p:grpSpPr>
        <p:grpSp>
          <p:nvGrpSpPr>
            <p:cNvPr id="25" name="Group 24"/>
            <p:cNvGrpSpPr/>
            <p:nvPr/>
          </p:nvGrpSpPr>
          <p:grpSpPr>
            <a:xfrm>
              <a:off x="3390528" y="975434"/>
              <a:ext cx="760329" cy="633836"/>
              <a:chOff x="3403038" y="975434"/>
              <a:chExt cx="760329" cy="633836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3623182" y="975434"/>
                <a:ext cx="320040" cy="320040"/>
              </a:xfrm>
              <a:prstGeom prst="ellipse">
                <a:avLst/>
              </a:prstGeom>
              <a:solidFill>
                <a:srgbClr val="D60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403038" y="1247633"/>
                <a:ext cx="760329" cy="361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Genes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3310693" y="1596783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70,000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588577" y="960080"/>
            <a:ext cx="1224518" cy="920358"/>
            <a:chOff x="4803031" y="994366"/>
            <a:chExt cx="1224518" cy="920358"/>
          </a:xfrm>
        </p:grpSpPr>
        <p:grpSp>
          <p:nvGrpSpPr>
            <p:cNvPr id="26" name="Group 25"/>
            <p:cNvGrpSpPr/>
            <p:nvPr/>
          </p:nvGrpSpPr>
          <p:grpSpPr>
            <a:xfrm>
              <a:off x="4803031" y="994366"/>
              <a:ext cx="1224518" cy="614904"/>
              <a:chOff x="4422615" y="975434"/>
              <a:chExt cx="1224518" cy="614904"/>
            </a:xfrm>
          </p:grpSpPr>
          <p:sp>
            <p:nvSpPr>
              <p:cNvPr id="13" name="Isosceles Triangle 12"/>
              <p:cNvSpPr>
                <a:spLocks noChangeAspect="1"/>
              </p:cNvSpPr>
              <p:nvPr/>
            </p:nvSpPr>
            <p:spPr>
              <a:xfrm>
                <a:off x="4849251" y="975434"/>
                <a:ext cx="371246" cy="320040"/>
              </a:xfrm>
              <a:prstGeom prst="triangle">
                <a:avLst/>
              </a:prstGeom>
              <a:solidFill>
                <a:srgbClr val="0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422615" y="1266565"/>
                <a:ext cx="1224518" cy="323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Transcripts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4955291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&gt;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 70,000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430317" y="951986"/>
            <a:ext cx="1011998" cy="936546"/>
            <a:chOff x="6659257" y="978178"/>
            <a:chExt cx="1011998" cy="936546"/>
          </a:xfrm>
        </p:grpSpPr>
        <p:grpSp>
          <p:nvGrpSpPr>
            <p:cNvPr id="27" name="Group 26"/>
            <p:cNvGrpSpPr/>
            <p:nvPr/>
          </p:nvGrpSpPr>
          <p:grpSpPr>
            <a:xfrm>
              <a:off x="6659257" y="978178"/>
              <a:ext cx="1011998" cy="631092"/>
              <a:chOff x="6176461" y="975434"/>
              <a:chExt cx="1011998" cy="631092"/>
            </a:xfrm>
          </p:grpSpPr>
          <p:sp>
            <p:nvSpPr>
              <p:cNvPr id="15" name="Parallelogram 14"/>
              <p:cNvSpPr>
                <a:spLocks noChangeAspect="1"/>
              </p:cNvSpPr>
              <p:nvPr/>
            </p:nvSpPr>
            <p:spPr>
              <a:xfrm>
                <a:off x="6469634" y="975434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76461" y="1250376"/>
                <a:ext cx="1011998" cy="356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Proteins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6705257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</a:t>
              </a:r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3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059538" y="954253"/>
            <a:ext cx="1346970" cy="932013"/>
            <a:chOff x="8318874" y="982711"/>
            <a:chExt cx="1346970" cy="932013"/>
          </a:xfrm>
        </p:grpSpPr>
        <p:grpSp>
          <p:nvGrpSpPr>
            <p:cNvPr id="28" name="Group 27"/>
            <p:cNvGrpSpPr/>
            <p:nvPr/>
          </p:nvGrpSpPr>
          <p:grpSpPr>
            <a:xfrm>
              <a:off x="8318874" y="982711"/>
              <a:ext cx="1346970" cy="626559"/>
              <a:chOff x="7514202" y="975434"/>
              <a:chExt cx="1346970" cy="626559"/>
            </a:xfrm>
          </p:grpSpPr>
          <p:sp>
            <p:nvSpPr>
              <p:cNvPr id="16" name="Regular Pentagon 15"/>
              <p:cNvSpPr>
                <a:spLocks noChangeAspect="1"/>
              </p:cNvSpPr>
              <p:nvPr/>
            </p:nvSpPr>
            <p:spPr>
              <a:xfrm>
                <a:off x="8019666" y="975434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14202" y="1254909"/>
                <a:ext cx="1346970" cy="347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Metabolites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8532360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</a:t>
              </a:r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3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822021" y="1795148"/>
            <a:ext cx="1320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Attributes:</a:t>
            </a: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69531" y="2163226"/>
            <a:ext cx="17084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</a:rPr>
              <a:t>Abundance</a:t>
            </a:r>
            <a:endParaRPr lang="en-US" sz="1500" b="1" dirty="0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69531" y="2535477"/>
            <a:ext cx="1991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</a:rPr>
              <a:t>Compartment</a:t>
            </a:r>
            <a:endParaRPr lang="en-US" sz="1500" b="1" dirty="0">
              <a:solidFill>
                <a:prstClr val="white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69531" y="2907728"/>
            <a:ext cx="18471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</a:rPr>
              <a:t>Modification</a:t>
            </a:r>
            <a:endParaRPr lang="en-US" sz="1500" b="1" dirty="0">
              <a:solidFill>
                <a:prstClr val="white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69531" y="3279978"/>
            <a:ext cx="12889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</a:rPr>
              <a:t>Cofactor</a:t>
            </a:r>
            <a:endParaRPr lang="en-US" sz="15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24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4" grpId="0"/>
      <p:bldP spid="91" grpId="0"/>
      <p:bldP spid="9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Metabolic Network</a:t>
            </a:r>
            <a:r>
              <a:rPr lang="en-US" sz="3500" b="1" dirty="0" smtClean="0">
                <a:solidFill>
                  <a:schemeClr val="bg1"/>
                </a:solidFill>
              </a:rPr>
              <a:t>: Relations (Links)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5464" y="2109473"/>
            <a:ext cx="17574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</a:rPr>
              <a:t>Relations:</a:t>
            </a:r>
            <a:endParaRPr lang="en-US" sz="3000" b="1" dirty="0">
              <a:solidFill>
                <a:schemeClr val="bg1"/>
              </a:solidFill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3649062" y="2574271"/>
            <a:ext cx="4535648" cy="400110"/>
            <a:chOff x="2513934" y="2706151"/>
            <a:chExt cx="4535648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2513934" y="2706151"/>
              <a:ext cx="12123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</a:rPr>
                <a:t>Encoding: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4376487" y="2746186"/>
              <a:ext cx="2673095" cy="320040"/>
              <a:chOff x="3915472" y="3356244"/>
              <a:chExt cx="2673095" cy="32004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4224528" y="3516264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5300472" y="3516264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3915472" y="3356244"/>
                <a:ext cx="320040" cy="320040"/>
              </a:xfrm>
              <a:prstGeom prst="ellipse">
                <a:avLst/>
              </a:prstGeom>
              <a:solidFill>
                <a:srgbClr val="D60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/>
              <p:cNvSpPr>
                <a:spLocks noChangeAspect="1"/>
              </p:cNvSpPr>
              <p:nvPr/>
            </p:nvSpPr>
            <p:spPr>
              <a:xfrm>
                <a:off x="5030709" y="3356244"/>
                <a:ext cx="371246" cy="320040"/>
              </a:xfrm>
              <a:prstGeom prst="triangle">
                <a:avLst/>
              </a:prstGeom>
              <a:solidFill>
                <a:srgbClr val="0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Parallelogram 47"/>
              <p:cNvSpPr>
                <a:spLocks noChangeAspect="1"/>
              </p:cNvSpPr>
              <p:nvPr/>
            </p:nvSpPr>
            <p:spPr>
              <a:xfrm>
                <a:off x="6162914" y="3356244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3465660" y="3289773"/>
            <a:ext cx="8272089" cy="399583"/>
            <a:chOff x="2330532" y="3421653"/>
            <a:chExt cx="8272089" cy="399583"/>
          </a:xfrm>
        </p:grpSpPr>
        <p:sp>
          <p:nvSpPr>
            <p:cNvPr id="6" name="TextBox 5"/>
            <p:cNvSpPr txBox="1"/>
            <p:nvPr/>
          </p:nvSpPr>
          <p:spPr>
            <a:xfrm>
              <a:off x="2330532" y="3421653"/>
              <a:ext cx="1395796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</a:rPr>
                <a:t>Expression: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4376487" y="3461424"/>
              <a:ext cx="6226134" cy="320040"/>
              <a:chOff x="4376487" y="3461424"/>
              <a:chExt cx="6226134" cy="320040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4376487" y="3461424"/>
                <a:ext cx="1602090" cy="320040"/>
                <a:chOff x="3800475" y="3457769"/>
                <a:chExt cx="1602090" cy="320040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4109908" y="3617789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Regular Pentagon 50"/>
                <p:cNvSpPr>
                  <a:spLocks noChangeAspect="1"/>
                </p:cNvSpPr>
                <p:nvPr/>
              </p:nvSpPr>
              <p:spPr>
                <a:xfrm>
                  <a:off x="3800475" y="3457769"/>
                  <a:ext cx="336042" cy="320040"/>
                </a:xfrm>
                <a:prstGeom prst="pentagon">
                  <a:avLst/>
                </a:prstGeom>
                <a:solidFill>
                  <a:srgbClr val="FF33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Parallelogram 51"/>
                <p:cNvSpPr>
                  <a:spLocks noChangeAspect="1"/>
                </p:cNvSpPr>
                <p:nvPr/>
              </p:nvSpPr>
              <p:spPr>
                <a:xfrm>
                  <a:off x="4976912" y="3457769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6707732" y="3461424"/>
                <a:ext cx="1614411" cy="320040"/>
                <a:chOff x="6116942" y="3457769"/>
                <a:chExt cx="1614411" cy="32004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6497660" y="3617789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Parallelogram 52"/>
                <p:cNvSpPr>
                  <a:spLocks noChangeAspect="1"/>
                </p:cNvSpPr>
                <p:nvPr/>
              </p:nvSpPr>
              <p:spPr>
                <a:xfrm>
                  <a:off x="6116942" y="3457769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7411313" y="3457769"/>
                  <a:ext cx="320040" cy="320040"/>
                </a:xfrm>
                <a:prstGeom prst="ellipse">
                  <a:avLst/>
                </a:prstGeom>
                <a:solidFill>
                  <a:srgbClr val="D60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9051298" y="3461424"/>
                <a:ext cx="1551323" cy="320040"/>
                <a:chOff x="8770104" y="3229169"/>
                <a:chExt cx="1551323" cy="320040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9150037" y="3389189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Parallelogram 54"/>
                <p:cNvSpPr>
                  <a:spLocks noChangeAspect="1"/>
                </p:cNvSpPr>
                <p:nvPr/>
              </p:nvSpPr>
              <p:spPr>
                <a:xfrm>
                  <a:off x="8770104" y="3229169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Isosceles Triangle 55"/>
                <p:cNvSpPr>
                  <a:spLocks noChangeAspect="1"/>
                </p:cNvSpPr>
                <p:nvPr/>
              </p:nvSpPr>
              <p:spPr>
                <a:xfrm>
                  <a:off x="9950181" y="3229169"/>
                  <a:ext cx="371246" cy="320040"/>
                </a:xfrm>
                <a:prstGeom prst="triangle">
                  <a:avLst/>
                </a:prstGeom>
                <a:solidFill>
                  <a:srgbClr val="00C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8" name="Group 107"/>
          <p:cNvGrpSpPr/>
          <p:nvPr/>
        </p:nvGrpSpPr>
        <p:grpSpPr>
          <a:xfrm>
            <a:off x="3465660" y="4004748"/>
            <a:ext cx="6045672" cy="399583"/>
            <a:chOff x="2330532" y="4136628"/>
            <a:chExt cx="6045672" cy="399583"/>
          </a:xfrm>
        </p:grpSpPr>
        <p:sp>
          <p:nvSpPr>
            <p:cNvPr id="7" name="TextBox 6"/>
            <p:cNvSpPr txBox="1"/>
            <p:nvPr/>
          </p:nvSpPr>
          <p:spPr>
            <a:xfrm>
              <a:off x="2330532" y="4136628"/>
              <a:ext cx="1395796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</a:rPr>
                <a:t>Regulation: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4376487" y="4176399"/>
              <a:ext cx="3999717" cy="320040"/>
              <a:chOff x="4376487" y="4176399"/>
              <a:chExt cx="3999717" cy="320040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4376487" y="4176399"/>
                <a:ext cx="1602090" cy="320040"/>
                <a:chOff x="3800475" y="3457769"/>
                <a:chExt cx="1602090" cy="320040"/>
              </a:xfrm>
            </p:grpSpPr>
            <p:cxnSp>
              <p:nvCxnSpPr>
                <p:cNvPr id="76" name="Straight Connector 75"/>
                <p:cNvCxnSpPr/>
                <p:nvPr/>
              </p:nvCxnSpPr>
              <p:spPr>
                <a:xfrm>
                  <a:off x="4109908" y="3617789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Regular Pentagon 76"/>
                <p:cNvSpPr>
                  <a:spLocks noChangeAspect="1"/>
                </p:cNvSpPr>
                <p:nvPr/>
              </p:nvSpPr>
              <p:spPr>
                <a:xfrm>
                  <a:off x="3800475" y="3457769"/>
                  <a:ext cx="336042" cy="320040"/>
                </a:xfrm>
                <a:prstGeom prst="pentagon">
                  <a:avLst/>
                </a:prstGeom>
                <a:solidFill>
                  <a:srgbClr val="FF33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Parallelogram 77"/>
                <p:cNvSpPr>
                  <a:spLocks noChangeAspect="1"/>
                </p:cNvSpPr>
                <p:nvPr/>
              </p:nvSpPr>
              <p:spPr>
                <a:xfrm>
                  <a:off x="4976912" y="3457769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6707732" y="4176399"/>
                <a:ext cx="1668472" cy="320040"/>
                <a:chOff x="6198357" y="3857057"/>
                <a:chExt cx="1668472" cy="320040"/>
              </a:xfrm>
            </p:grpSpPr>
            <p:cxnSp>
              <p:nvCxnSpPr>
                <p:cNvPr id="73" name="Straight Connector 72"/>
                <p:cNvCxnSpPr/>
                <p:nvPr/>
              </p:nvCxnSpPr>
              <p:spPr>
                <a:xfrm>
                  <a:off x="6579075" y="4017077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Parallelogram 73"/>
                <p:cNvSpPr>
                  <a:spLocks noChangeAspect="1"/>
                </p:cNvSpPr>
                <p:nvPr/>
              </p:nvSpPr>
              <p:spPr>
                <a:xfrm>
                  <a:off x="6198357" y="3857057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Parallelogram 70"/>
                <p:cNvSpPr>
                  <a:spLocks noChangeAspect="1"/>
                </p:cNvSpPr>
                <p:nvPr/>
              </p:nvSpPr>
              <p:spPr>
                <a:xfrm>
                  <a:off x="7441176" y="3857057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3592549" y="4719723"/>
            <a:ext cx="3524474" cy="399583"/>
            <a:chOff x="2457421" y="4842135"/>
            <a:chExt cx="3524474" cy="399583"/>
          </a:xfrm>
        </p:grpSpPr>
        <p:sp>
          <p:nvSpPr>
            <p:cNvPr id="8" name="TextBox 7"/>
            <p:cNvSpPr txBox="1"/>
            <p:nvPr/>
          </p:nvSpPr>
          <p:spPr>
            <a:xfrm>
              <a:off x="2457421" y="4842135"/>
              <a:ext cx="1268907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</a:rPr>
                <a:t>Transport: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4376487" y="4881906"/>
              <a:ext cx="1605408" cy="320040"/>
              <a:chOff x="3310693" y="4690189"/>
              <a:chExt cx="1605408" cy="320040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>
                <a:off x="3691411" y="4850209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Parallelogram 82"/>
              <p:cNvSpPr>
                <a:spLocks noChangeAspect="1"/>
              </p:cNvSpPr>
              <p:nvPr/>
            </p:nvSpPr>
            <p:spPr>
              <a:xfrm>
                <a:off x="3310693" y="4690189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gular Pentagon 84"/>
              <p:cNvSpPr>
                <a:spLocks noChangeAspect="1"/>
              </p:cNvSpPr>
              <p:nvPr/>
            </p:nvSpPr>
            <p:spPr>
              <a:xfrm>
                <a:off x="4580059" y="4690189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3684718" y="5434698"/>
            <a:ext cx="3432305" cy="399583"/>
            <a:chOff x="2549590" y="5566146"/>
            <a:chExt cx="3432305" cy="399583"/>
          </a:xfrm>
        </p:grpSpPr>
        <p:sp>
          <p:nvSpPr>
            <p:cNvPr id="9" name="TextBox 8"/>
            <p:cNvSpPr txBox="1"/>
            <p:nvPr/>
          </p:nvSpPr>
          <p:spPr>
            <a:xfrm>
              <a:off x="2549590" y="5566146"/>
              <a:ext cx="1176738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</a:rPr>
                <a:t>Catalysis: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4376487" y="5605917"/>
              <a:ext cx="1605408" cy="320040"/>
              <a:chOff x="3310693" y="4690189"/>
              <a:chExt cx="1605408" cy="320040"/>
            </a:xfrm>
          </p:grpSpPr>
          <p:cxnSp>
            <p:nvCxnSpPr>
              <p:cNvPr id="88" name="Straight Connector 87"/>
              <p:cNvCxnSpPr/>
              <p:nvPr/>
            </p:nvCxnSpPr>
            <p:spPr>
              <a:xfrm>
                <a:off x="3691411" y="4850209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Parallelogram 88"/>
              <p:cNvSpPr>
                <a:spLocks noChangeAspect="1"/>
              </p:cNvSpPr>
              <p:nvPr/>
            </p:nvSpPr>
            <p:spPr>
              <a:xfrm>
                <a:off x="3310693" y="4690189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gular Pentagon 89"/>
              <p:cNvSpPr>
                <a:spLocks noChangeAspect="1"/>
              </p:cNvSpPr>
              <p:nvPr/>
            </p:nvSpPr>
            <p:spPr>
              <a:xfrm>
                <a:off x="4580059" y="4690189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3684718" y="6149673"/>
            <a:ext cx="3373145" cy="399583"/>
            <a:chOff x="2549590" y="6281553"/>
            <a:chExt cx="3373145" cy="399583"/>
          </a:xfrm>
        </p:grpSpPr>
        <p:sp>
          <p:nvSpPr>
            <p:cNvPr id="10" name="TextBox 9"/>
            <p:cNvSpPr txBox="1"/>
            <p:nvPr/>
          </p:nvSpPr>
          <p:spPr>
            <a:xfrm>
              <a:off x="2549590" y="6281553"/>
              <a:ext cx="1176738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</a:rPr>
                <a:t>Reaction: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4376487" y="6321324"/>
              <a:ext cx="1546248" cy="320040"/>
              <a:chOff x="3400304" y="6090070"/>
              <a:chExt cx="1546248" cy="320040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3721862" y="6250090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gular Pentagon 93"/>
              <p:cNvSpPr>
                <a:spLocks noChangeAspect="1"/>
              </p:cNvSpPr>
              <p:nvPr/>
            </p:nvSpPr>
            <p:spPr>
              <a:xfrm>
                <a:off x="4610510" y="6090070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gular Pentagon 94"/>
              <p:cNvSpPr>
                <a:spLocks noChangeAspect="1"/>
              </p:cNvSpPr>
              <p:nvPr/>
            </p:nvSpPr>
            <p:spPr>
              <a:xfrm>
                <a:off x="3400304" y="6090070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5" name="TextBox 114"/>
          <p:cNvSpPr txBox="1"/>
          <p:nvPr/>
        </p:nvSpPr>
        <p:spPr>
          <a:xfrm>
            <a:off x="555464" y="1133602"/>
            <a:ext cx="1481667" cy="57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/>
                </a:solidFill>
              </a:rPr>
              <a:t>Entities:</a:t>
            </a:r>
            <a:endParaRPr lang="en-US" sz="3000" b="1" dirty="0">
              <a:solidFill>
                <a:prstClr val="white"/>
              </a:solidFill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4051357" y="948002"/>
            <a:ext cx="919998" cy="944514"/>
            <a:chOff x="3310693" y="975434"/>
            <a:chExt cx="919998" cy="944514"/>
          </a:xfrm>
        </p:grpSpPr>
        <p:grpSp>
          <p:nvGrpSpPr>
            <p:cNvPr id="117" name="Group 116"/>
            <p:cNvGrpSpPr/>
            <p:nvPr/>
          </p:nvGrpSpPr>
          <p:grpSpPr>
            <a:xfrm>
              <a:off x="3390528" y="975434"/>
              <a:ext cx="760329" cy="633836"/>
              <a:chOff x="3403038" y="975434"/>
              <a:chExt cx="760329" cy="633836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3623182" y="975434"/>
                <a:ext cx="320040" cy="320040"/>
              </a:xfrm>
              <a:prstGeom prst="ellipse">
                <a:avLst/>
              </a:prstGeom>
              <a:solidFill>
                <a:srgbClr val="D60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403038" y="1247633"/>
                <a:ext cx="760329" cy="361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Genes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8" name="TextBox 117"/>
            <p:cNvSpPr txBox="1"/>
            <p:nvPr/>
          </p:nvSpPr>
          <p:spPr>
            <a:xfrm>
              <a:off x="3310693" y="1596783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70,000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588577" y="960080"/>
            <a:ext cx="1224518" cy="920358"/>
            <a:chOff x="4803031" y="994366"/>
            <a:chExt cx="1224518" cy="920358"/>
          </a:xfrm>
        </p:grpSpPr>
        <p:grpSp>
          <p:nvGrpSpPr>
            <p:cNvPr id="122" name="Group 121"/>
            <p:cNvGrpSpPr/>
            <p:nvPr/>
          </p:nvGrpSpPr>
          <p:grpSpPr>
            <a:xfrm>
              <a:off x="4803031" y="994366"/>
              <a:ext cx="1224518" cy="614904"/>
              <a:chOff x="4422615" y="975434"/>
              <a:chExt cx="1224518" cy="614904"/>
            </a:xfrm>
          </p:grpSpPr>
          <p:sp>
            <p:nvSpPr>
              <p:cNvPr id="124" name="Isosceles Triangle 123"/>
              <p:cNvSpPr>
                <a:spLocks noChangeAspect="1"/>
              </p:cNvSpPr>
              <p:nvPr/>
            </p:nvSpPr>
            <p:spPr>
              <a:xfrm>
                <a:off x="4849251" y="975434"/>
                <a:ext cx="371246" cy="320040"/>
              </a:xfrm>
              <a:prstGeom prst="triangle">
                <a:avLst/>
              </a:prstGeom>
              <a:solidFill>
                <a:srgbClr val="0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4422615" y="1266565"/>
                <a:ext cx="1224518" cy="323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Transcripts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4955291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&gt;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 70,000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7430317" y="951986"/>
            <a:ext cx="1011998" cy="936546"/>
            <a:chOff x="6659257" y="978178"/>
            <a:chExt cx="1011998" cy="936546"/>
          </a:xfrm>
        </p:grpSpPr>
        <p:grpSp>
          <p:nvGrpSpPr>
            <p:cNvPr id="127" name="Group 126"/>
            <p:cNvGrpSpPr/>
            <p:nvPr/>
          </p:nvGrpSpPr>
          <p:grpSpPr>
            <a:xfrm>
              <a:off x="6659257" y="978178"/>
              <a:ext cx="1011998" cy="631092"/>
              <a:chOff x="6176461" y="975434"/>
              <a:chExt cx="1011998" cy="631092"/>
            </a:xfrm>
          </p:grpSpPr>
          <p:sp>
            <p:nvSpPr>
              <p:cNvPr id="129" name="Parallelogram 128"/>
              <p:cNvSpPr>
                <a:spLocks noChangeAspect="1"/>
              </p:cNvSpPr>
              <p:nvPr/>
            </p:nvSpPr>
            <p:spPr>
              <a:xfrm>
                <a:off x="6469634" y="975434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6176461" y="1250376"/>
                <a:ext cx="1011998" cy="356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Proteins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TextBox 127"/>
            <p:cNvSpPr txBox="1"/>
            <p:nvPr/>
          </p:nvSpPr>
          <p:spPr>
            <a:xfrm>
              <a:off x="6705257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</a:t>
              </a:r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3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9059538" y="954253"/>
            <a:ext cx="1346970" cy="932013"/>
            <a:chOff x="8318874" y="982711"/>
            <a:chExt cx="1346970" cy="932013"/>
          </a:xfrm>
        </p:grpSpPr>
        <p:grpSp>
          <p:nvGrpSpPr>
            <p:cNvPr id="132" name="Group 131"/>
            <p:cNvGrpSpPr/>
            <p:nvPr/>
          </p:nvGrpSpPr>
          <p:grpSpPr>
            <a:xfrm>
              <a:off x="8318874" y="982711"/>
              <a:ext cx="1346970" cy="626559"/>
              <a:chOff x="7514202" y="975434"/>
              <a:chExt cx="1346970" cy="626559"/>
            </a:xfrm>
          </p:grpSpPr>
          <p:sp>
            <p:nvSpPr>
              <p:cNvPr id="134" name="Regular Pentagon 133"/>
              <p:cNvSpPr>
                <a:spLocks noChangeAspect="1"/>
              </p:cNvSpPr>
              <p:nvPr/>
            </p:nvSpPr>
            <p:spPr>
              <a:xfrm>
                <a:off x="8019666" y="975434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7514202" y="1254909"/>
                <a:ext cx="1346970" cy="347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Metabolites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8532360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</a:t>
              </a:r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3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822021" y="2890523"/>
            <a:ext cx="1320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Attributes:</a:t>
            </a: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69531" y="3258601"/>
            <a:ext cx="17084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</a:rPr>
              <a:t>Metabolic Pathway</a:t>
            </a:r>
            <a:endParaRPr lang="en-US" sz="1500" b="1" dirty="0">
              <a:solidFill>
                <a:prstClr val="white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9531" y="3630852"/>
            <a:ext cx="1991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</a:rPr>
              <a:t>Anabolism/Catabolism</a:t>
            </a:r>
            <a:endParaRPr lang="en-US" sz="1500" b="1" dirty="0">
              <a:solidFill>
                <a:prstClr val="white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69531" y="4003103"/>
            <a:ext cx="18471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</a:rPr>
              <a:t>Reduction/Oxidation</a:t>
            </a:r>
            <a:endParaRPr lang="en-US" sz="1500" b="1" dirty="0">
              <a:solidFill>
                <a:prstClr val="white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9531" y="4375353"/>
            <a:ext cx="12889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</a:rPr>
              <a:t>Reaction Rate</a:t>
            </a:r>
            <a:endParaRPr lang="en-US" sz="15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5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1" grpId="0"/>
      <p:bldP spid="142" grpId="0"/>
      <p:bldP spid="143" grpId="0"/>
      <p:bldP spid="144" grpId="0"/>
      <p:bldP spid="14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1083</TotalTime>
  <Words>884</Words>
  <Application>Microsoft Office PowerPoint</Application>
  <PresentationFormat>Widescreen</PresentationFormat>
  <Paragraphs>251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Helvetica Neue</vt:lpstr>
      <vt:lpstr>Office Theme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Cameron Waller</dc:creator>
  <cp:lastModifiedBy>Cameron Waller</cp:lastModifiedBy>
  <cp:revision>86</cp:revision>
  <dcterms:created xsi:type="dcterms:W3CDTF">2016-09-12T21:12:04Z</dcterms:created>
  <dcterms:modified xsi:type="dcterms:W3CDTF">2016-09-15T18:59:08Z</dcterms:modified>
</cp:coreProperties>
</file>